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9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8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7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notesSlides/notesSlide17.xml" ContentType="application/vnd.openxmlformats-officedocument.presentationml.notesSlide+xml"/>
  <Override PartName="/ppt/slideLayouts/slideLayout6.xml" ContentType="application/vnd.openxmlformats-officedocument.presentationml.slideLayout+xml"/>
  <Override PartName="/docProps/app.xml" ContentType="application/vnd.openxmlformats-officedocument.extended-properties+xml"/>
  <Override PartName="/ppt/slides/slide8.xml" ContentType="application/vnd.openxmlformats-officedocument.presentationml.slide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viewProps.xml" ContentType="application/vnd.openxmlformats-officedocument.presentationml.viewProps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5.xml" ContentType="application/vnd.openxmlformats-officedocument.presentationml.slide+xml"/>
  <Override PartName="/ppt/notesSlides/notesSlide19.xml" ContentType="application/vnd.openxmlformats-officedocument.presentationml.notesSlide+xml"/>
  <Override PartName="/ppt/tableStyles.xml" ContentType="application/vnd.openxmlformats-officedocument.presentationml.tableStyles+xml"/>
  <Override PartName="/ppt/presentation.xml" ContentType="application/vnd.openxmlformats-officedocument.presentationml.presentation.main+xml"/>
  <Override PartName="/ppt/theme/theme1.xml" ContentType="application/vnd.openxmlformats-officedocument.them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2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70" d="100"/>
          <a:sy n="70" d="100"/>
        </p:scale>
        <p:origin x="1166" y="278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 /><Relationship Id="rId25" Type="http://schemas.openxmlformats.org/officeDocument/2006/relationships/tableStyles" Target="tableStyles.xml" /><Relationship Id="rId26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8275499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62231281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988133434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04859046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717988501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2031601236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2704541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4408891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7022285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24628D2-0276-7CE8-68C8-A30FE23A6892}" type="slidenum">
              <a:rPr/>
              <a:t/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949052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9847621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5577341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325A564-EEC5-DB04-3938-FF947ADAEBF1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911594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745755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3867580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FA75EC3-C10A-7C22-2C96-6228AA655155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228191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8179481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9093559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3663F9A-E50E-7866-8D9A-E8586E23DDF4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897213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4585961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2785372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14B2D36-17B4-684E-D69F-C6937BC7C55C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364061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1575922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9038506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50A4C3F-354C-F9D8-EAD7-1E6556DA4590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522719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9929088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2466806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10B4288-9BC0-D0B6-A47D-97A108448124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823445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9279579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0449190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3889DD3-BD92-2B37-8209-972B3F66DA8B}" type="slidenum">
              <a:rPr/>
              <a:t/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200821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4523433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4758794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096AE28-1750-FB0A-13D1-D80273FFDC97}" type="slidenum">
              <a:rPr/>
              <a:t/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256624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1248973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5581371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C401278-5463-3FBB-39EC-EA3E47386B1E}" type="slidenum">
              <a:rPr/>
              <a:t/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973019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5304011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106274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7932549-8DF2-14CE-32DE-B4134FF987BE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029736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4884436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0980214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B2697BB-424E-5718-8107-6BD576F420E8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3937062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2528423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3184711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1B38096-F2BC-AC28-6887-4A152C153819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429455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160912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379753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F9146C7-FADA-E133-0F9B-BAC9723268AE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264622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5521336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4110394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CAF7593-6E7A-A901-EE08-C575DACDB2B7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810318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8356458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4930670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8088500-E1A4-DC17-A453-EBF9A2FAAA55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336583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9473699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4661538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195A87D-E594-49FA-B968-CA97ED6CE802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9713640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26834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2530822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0C837D9-4960-2959-68FA-0E09DEFD1716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235710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8667959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2670230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D6BBA15-E7E9-8BC2-0BE8-A37A2B8CA47B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7533255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27372238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414957577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856583268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326238417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49210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445495562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71467050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2108626839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34465125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83129715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56348409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59589655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60180380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410525175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57629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74678490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409796048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574398884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712083915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17767218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9898810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291330993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76975359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225471991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521261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46676711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70526239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57110760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916801531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519543952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73150017" name="Title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41496043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0891688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37940760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50932179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777637398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806635686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797926003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123750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38287087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215584667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761488746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5892908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762149176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91252909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0322321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640357244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345050023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540816554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409097119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85517322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4960816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84943051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n-GB"/>
          </a:p>
        </p:txBody>
      </p:sp>
      <p:sp>
        <p:nvSpPr>
          <p:cNvPr id="1058197892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4261741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88076203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824005914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860787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08131363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421714199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940771539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2063851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8752072" name="Title 1"/>
          <p:cNvSpPr>
            <a:spLocks noGrp="1"/>
          </p:cNvSpPr>
          <p:nvPr>
            <p:ph type="ctrTitle"/>
          </p:nvPr>
        </p:nvSpPr>
        <p:spPr bwMode="auto">
          <a:xfrm>
            <a:off x="0" y="1122363"/>
            <a:ext cx="12192000" cy="2387600"/>
          </a:xfrm>
        </p:spPr>
        <p:txBody>
          <a:bodyPr/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ZAS Robotic Products</a:t>
            </a:r>
            <a:endParaRPr/>
          </a:p>
        </p:txBody>
      </p:sp>
      <p:sp>
        <p:nvSpPr>
          <p:cNvPr id="1155513518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523999" y="3602037"/>
            <a:ext cx="9144000" cy="196162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GB" sz="3200">
                <a:solidFill>
                  <a:schemeClr val="accent4"/>
                </a:solidFill>
              </a:rPr>
              <a:t>Navigational Robotic Series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lang="en-GB" sz="2800">
                <a:solidFill>
                  <a:schemeClr val="accent5">
                    <a:lumMod val="75000"/>
                  </a:schemeClr>
                </a:solidFill>
                <a:latin typeface="Poppins"/>
                <a:ea typeface="Poppins"/>
                <a:cs typeface="Poppins"/>
              </a:rPr>
              <a:t>Robot Car-</a:t>
            </a:r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Poppins"/>
                <a:ea typeface="Poppins"/>
                <a:cs typeface="Poppins"/>
              </a:rPr>
              <a:t>3</a:t>
            </a:r>
            <a:r>
              <a:rPr lang="en-GB" sz="2800">
                <a:solidFill>
                  <a:schemeClr val="accent5">
                    <a:lumMod val="75000"/>
                  </a:schemeClr>
                </a:solidFill>
                <a:latin typeface="Poppins"/>
                <a:ea typeface="Poppins"/>
                <a:cs typeface="Poppins"/>
              </a:rPr>
              <a:t> (</a:t>
            </a:r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Poppins"/>
                <a:ea typeface="Poppins"/>
                <a:cs typeface="Poppins"/>
              </a:rPr>
              <a:t>Advanced Autonomy)</a:t>
            </a:r>
            <a:endParaRPr lang="en-GB" sz="3200">
              <a:solidFill>
                <a:schemeClr val="accent5"/>
              </a:solidFill>
            </a:endParaRPr>
          </a:p>
          <a:p>
            <a:pPr>
              <a:defRPr/>
            </a:pPr>
            <a:r>
              <a:rPr lang="en-GB" sz="3200">
                <a:solidFill>
                  <a:schemeClr val="bg1"/>
                </a:solidFill>
              </a:rPr>
              <a:t> 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Satellite-Based Position and Time Estimation</a:t>
            </a:r>
            <a:endParaRPr lang="en-GB" sz="3200">
              <a:solidFill>
                <a:schemeClr val="accent5"/>
              </a:solidFill>
            </a:endParaRPr>
          </a:p>
        </p:txBody>
      </p:sp>
      <p:pic>
        <p:nvPicPr>
          <p:cNvPr id="747733609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966071" y="156102"/>
            <a:ext cx="4042963" cy="1089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0295753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43852" y="42545"/>
            <a:ext cx="10515600" cy="113249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 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Satellite-Based Position </a:t>
            </a:r>
            <a:b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and Time Estimation</a:t>
            </a:r>
            <a:endParaRPr/>
          </a:p>
        </p:txBody>
      </p:sp>
      <p:sp>
        <p:nvSpPr>
          <p:cNvPr id="1325034702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9179" y="1406495"/>
            <a:ext cx="11599136" cy="5207593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Program Flow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Flow of Operation</a:t>
            </a:r>
            <a:endParaRPr/>
          </a:p>
        </p:txBody>
      </p:sp>
      <p:pic>
        <p:nvPicPr>
          <p:cNvPr id="915428945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0" y="156098"/>
            <a:ext cx="2037717" cy="549225"/>
          </a:xfrm>
          <a:prstGeom prst="rect">
            <a:avLst/>
          </a:prstGeom>
        </p:spPr>
      </p:pic>
      <p:pic>
        <p:nvPicPr>
          <p:cNvPr id="86706246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100398" y="1842686"/>
            <a:ext cx="4076699" cy="4657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6747595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43852" y="42545"/>
            <a:ext cx="10515600" cy="113249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 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Satellite-Based Position </a:t>
            </a:r>
            <a:b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and Time Estimation</a:t>
            </a:r>
            <a:endParaRPr/>
          </a:p>
        </p:txBody>
      </p:sp>
      <p:sp>
        <p:nvSpPr>
          <p:cNvPr id="1281454736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9179" y="1406495"/>
            <a:ext cx="11599136" cy="5207593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Code Highlights: GPS Data Decoding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Serial Decoding</a:t>
            </a:r>
            <a:endParaRPr/>
          </a:p>
        </p:txBody>
      </p:sp>
      <p:pic>
        <p:nvPicPr>
          <p:cNvPr id="15736721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0" y="156098"/>
            <a:ext cx="2037717" cy="549225"/>
          </a:xfrm>
          <a:prstGeom prst="rect">
            <a:avLst/>
          </a:prstGeom>
        </p:spPr>
      </p:pic>
      <p:pic>
        <p:nvPicPr>
          <p:cNvPr id="30118182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979135" y="2172056"/>
            <a:ext cx="3524249" cy="1095374"/>
          </a:xfrm>
          <a:prstGeom prst="rect">
            <a:avLst/>
          </a:prstGeom>
        </p:spPr>
      </p:pic>
      <p:sp>
        <p:nvSpPr>
          <p:cNvPr id="729353726" name=""/>
          <p:cNvSpPr/>
          <p:nvPr/>
        </p:nvSpPr>
        <p:spPr bwMode="auto">
          <a:xfrm flipH="0" flipV="0">
            <a:off x="538113" y="3920240"/>
            <a:ext cx="8481471" cy="137196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transmits continuous NMEA messages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TinyGPS++ processes the incoming data stream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Continuous decoding is essential for valid updates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1539494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43852" y="42545"/>
            <a:ext cx="10515600" cy="113249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 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Satellite-Based Position </a:t>
            </a:r>
            <a:b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and Time Estimation</a:t>
            </a:r>
            <a:endParaRPr/>
          </a:p>
        </p:txBody>
      </p:sp>
      <p:sp>
        <p:nvSpPr>
          <p:cNvPr id="2121109989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9179" y="1406495"/>
            <a:ext cx="11599136" cy="5207593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Code Highlights: Validity Checks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Location Validation</a:t>
            </a:r>
            <a:endParaRPr/>
          </a:p>
        </p:txBody>
      </p:sp>
      <p:pic>
        <p:nvPicPr>
          <p:cNvPr id="253261270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0" y="156098"/>
            <a:ext cx="2037717" cy="549225"/>
          </a:xfrm>
          <a:prstGeom prst="rect">
            <a:avLst/>
          </a:prstGeom>
        </p:spPr>
      </p:pic>
      <p:pic>
        <p:nvPicPr>
          <p:cNvPr id="169674796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801097" y="2243270"/>
            <a:ext cx="2800349" cy="438149"/>
          </a:xfrm>
          <a:prstGeom prst="rect">
            <a:avLst/>
          </a:prstGeom>
        </p:spPr>
      </p:pic>
      <p:sp>
        <p:nvSpPr>
          <p:cNvPr id="1217948264" name=""/>
          <p:cNvSpPr/>
          <p:nvPr/>
        </p:nvSpPr>
        <p:spPr bwMode="auto">
          <a:xfrm flipH="0" flipV="0">
            <a:off x="619069" y="3183806"/>
            <a:ext cx="8311856" cy="94523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Ensures latitude and longitude values are trustworthy</a:t>
            </a:r>
            <a:endParaRPr sz="2800">
              <a:solidFill>
                <a:schemeClr val="bg1"/>
              </a:solidFill>
            </a:endParaRPr>
          </a:p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Prevents display of invalid or incomplete GPS data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811963753" name=""/>
          <p:cNvSpPr/>
          <p:nvPr/>
        </p:nvSpPr>
        <p:spPr bwMode="auto">
          <a:xfrm flipH="0" flipV="0">
            <a:off x="679652" y="4414686"/>
            <a:ext cx="6256534" cy="5185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Date and Time Validation</a:t>
            </a:r>
            <a:endParaRPr/>
          </a:p>
        </p:txBody>
      </p:sp>
      <p:pic>
        <p:nvPicPr>
          <p:cNvPr id="99380421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3833812" y="4933206"/>
            <a:ext cx="4524374" cy="466724"/>
          </a:xfrm>
          <a:prstGeom prst="rect">
            <a:avLst/>
          </a:prstGeom>
        </p:spPr>
      </p:pic>
      <p:sp>
        <p:nvSpPr>
          <p:cNvPr id="1856374282" name=""/>
          <p:cNvSpPr/>
          <p:nvPr/>
        </p:nvSpPr>
        <p:spPr bwMode="auto">
          <a:xfrm flipH="0" flipV="0">
            <a:off x="902199" y="5800956"/>
            <a:ext cx="7967193" cy="94523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Ensures GPS time information is valid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Avoids displaying incorrect timestamps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8057387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43852" y="42545"/>
            <a:ext cx="10515600" cy="113249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 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Satellite-Based Position </a:t>
            </a:r>
            <a:b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and Time Estimation</a:t>
            </a:r>
            <a:endParaRPr/>
          </a:p>
        </p:txBody>
      </p:sp>
      <p:sp>
        <p:nvSpPr>
          <p:cNvPr id="1050754921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9179" y="1406495"/>
            <a:ext cx="11599136" cy="5207593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80000" lnSpcReduction="4000"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OLED Output Interpretation</a:t>
            </a:r>
            <a:endParaRPr sz="280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marL="0" indent="0">
              <a:buFont typeface="Arial"/>
              <a:buNone/>
              <a:defRPr/>
            </a:pP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Displayed Parameters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Lat</a:t>
            </a:r>
            <a:b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Latitude in decimal degrees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Lon</a:t>
            </a:r>
            <a:b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Longitude in decimal degrees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Date</a:t>
            </a:r>
            <a:b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Date reported by GPS (UTC)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Time</a:t>
            </a:r>
            <a:b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Time reported by GPS (UTC)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Observations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Indoor testing may delay Fix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Outdoor testing improves reliability</a:t>
            </a:r>
            <a:endParaRPr/>
          </a:p>
        </p:txBody>
      </p:sp>
      <p:pic>
        <p:nvPicPr>
          <p:cNvPr id="445313192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0" y="156098"/>
            <a:ext cx="2037717" cy="549225"/>
          </a:xfrm>
          <a:prstGeom prst="rect">
            <a:avLst/>
          </a:prstGeom>
        </p:spPr>
      </p:pic>
      <p:pic>
        <p:nvPicPr>
          <p:cNvPr id="144853769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138747" y="1781249"/>
            <a:ext cx="3679653" cy="38490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62027670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43852" y="42545"/>
            <a:ext cx="10515600" cy="113249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 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Satellite-Based Position </a:t>
            </a:r>
            <a:b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and Time Estimation</a:t>
            </a:r>
            <a:endParaRPr/>
          </a:p>
        </p:txBody>
      </p:sp>
      <p:sp>
        <p:nvSpPr>
          <p:cNvPr id="1864011672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9179" y="1406495"/>
            <a:ext cx="11599136" cy="5207593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Experimental Procedure</a:t>
            </a:r>
            <a:endParaRPr sz="280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>
              <a:defRPr/>
            </a:pPr>
            <a:endParaRPr sz="2800"/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Procedure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Place the robot outdoors or near a clear window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Power ON the GPS module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Allow sufficient time for cold start (3–5 minutes)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Observe latitude and longitude updates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Verify date and time consistency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Record initial fix time and coordinates</a:t>
            </a:r>
            <a:endParaRPr/>
          </a:p>
        </p:txBody>
      </p:sp>
      <p:pic>
        <p:nvPicPr>
          <p:cNvPr id="933915624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0" y="156098"/>
            <a:ext cx="2037717" cy="549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83229444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43852" y="42545"/>
            <a:ext cx="10515600" cy="113249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 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Satellite-Based Position </a:t>
            </a:r>
            <a:b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and Time Estimation</a:t>
            </a:r>
            <a:endParaRPr/>
          </a:p>
        </p:txBody>
      </p:sp>
      <p:sp>
        <p:nvSpPr>
          <p:cNvPr id="1122853171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9179" y="1406495"/>
            <a:ext cx="11599136" cy="5207593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Result Interpretation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Expected Results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Latitude and longitude stabilize after GPS Fix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Date and UTC time update correctly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OLED refreshes smoothly with updated data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Serial monitor shows matching debug output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Observations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Indoor testing may delay Fix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Outdoor testing improves reliability</a:t>
            </a:r>
            <a:endParaRPr/>
          </a:p>
        </p:txBody>
      </p:sp>
      <p:pic>
        <p:nvPicPr>
          <p:cNvPr id="1938420797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0" y="156098"/>
            <a:ext cx="2037717" cy="549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84990334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43852" y="42545"/>
            <a:ext cx="10515600" cy="113249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 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Satellite-Based Position </a:t>
            </a:r>
            <a:b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and Time Estimation</a:t>
            </a:r>
            <a:endParaRPr/>
          </a:p>
        </p:txBody>
      </p:sp>
      <p:sp>
        <p:nvSpPr>
          <p:cNvPr id="1772305427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9179" y="1406495"/>
            <a:ext cx="11599136" cy="5207593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Practical Considerations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Important Notes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accuracy depends on satellite visibility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Cold start requires patience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D0/D1 pins must be disconnected during program upload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should be treated as a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state-dependent sensor</a:t>
            </a:r>
            <a:r>
              <a:rPr sz="280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Summary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determines position using satellite signals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Latitude and longitude provide real-time location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date and UTC time are independent of local clocks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Proper validation and testing are essential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This experiment forms the foundation for all GPS-based navigation tasks</a:t>
            </a:r>
            <a:endParaRPr/>
          </a:p>
        </p:txBody>
      </p:sp>
      <p:pic>
        <p:nvPicPr>
          <p:cNvPr id="662191759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0" y="156098"/>
            <a:ext cx="2037717" cy="549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7504614" name="Title 1"/>
          <p:cNvSpPr>
            <a:spLocks noGrp="1"/>
          </p:cNvSpPr>
          <p:nvPr>
            <p:ph type="title"/>
          </p:nvPr>
        </p:nvSpPr>
        <p:spPr bwMode="auto">
          <a:xfrm>
            <a:off x="295034" y="-232065"/>
            <a:ext cx="10515600" cy="1325559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Satellite-Based Position </a:t>
            </a:r>
            <a:b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and Time Estimation</a:t>
            </a:r>
            <a:endParaRPr/>
          </a:p>
        </p:txBody>
      </p:sp>
      <p:sp>
        <p:nvSpPr>
          <p:cNvPr id="1394865616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0494" y="898648"/>
            <a:ext cx="11366663" cy="598271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accent5"/>
                </a:solidFill>
                <a:latin typeface="Aptos Display"/>
                <a:ea typeface="Aptos Display"/>
                <a:cs typeface="Aptos Display"/>
              </a:rPr>
              <a:t>Critical Programming Setup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</a:t>
            </a:r>
            <a:endParaRPr sz="2800" b="1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MANDATORY Switch Settings Before Uploading Code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Before connecting USB and uploading program: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800" b="1" i="1" u="none">
                <a:solidFill>
                  <a:schemeClr val="accent5"/>
                </a:solidFill>
                <a:latin typeface="Aptos Display"/>
                <a:ea typeface="Aptos Display"/>
                <a:cs typeface="Aptos Display"/>
              </a:rPr>
              <a:t>“Motor Driver ON/OFF”  Switch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3">
              <a:defRPr/>
            </a:pPr>
            <a:r>
              <a:rPr sz="2800" b="0" i="0" u="none">
                <a:solidFill>
                  <a:schemeClr val="accent4">
                    <a:lumMod val="75000"/>
                  </a:schemeClr>
                </a:solidFill>
                <a:latin typeface="Aptos Display"/>
                <a:ea typeface="Aptos Display"/>
                <a:cs typeface="Aptos Display"/>
              </a:rPr>
              <a:t>⚠️ MUST BE SET TO: OFF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Why?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3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Prevents motors from running during code upload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3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Avoids car moving unexpectedly on desk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3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Protects USB connection from power surges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</p:txBody>
      </p:sp>
      <p:pic>
        <p:nvPicPr>
          <p:cNvPr id="2010788597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3" y="156099"/>
            <a:ext cx="2037717" cy="549226"/>
          </a:xfrm>
          <a:prstGeom prst="rect">
            <a:avLst/>
          </a:prstGeom>
        </p:spPr>
      </p:pic>
      <p:sp>
        <p:nvSpPr>
          <p:cNvPr id="1045968456" name=""/>
          <p:cNvSpPr txBox="1"/>
          <p:nvPr/>
        </p:nvSpPr>
        <p:spPr bwMode="auto">
          <a:xfrm flipH="0" flipV="0">
            <a:off x="6004378" y="3246120"/>
            <a:ext cx="183240" cy="36575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endParaRPr/>
          </a:p>
        </p:txBody>
      </p:sp>
      <p:pic>
        <p:nvPicPr>
          <p:cNvPr id="196156329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9001867" y="3692902"/>
            <a:ext cx="2545290" cy="2800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1642299" name="Title 1"/>
          <p:cNvSpPr>
            <a:spLocks noGrp="1"/>
          </p:cNvSpPr>
          <p:nvPr>
            <p:ph type="title"/>
          </p:nvPr>
        </p:nvSpPr>
        <p:spPr bwMode="auto">
          <a:xfrm>
            <a:off x="295034" y="-232065"/>
            <a:ext cx="10515600" cy="1325559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Quality and Accuracy</a:t>
            </a:r>
            <a:endParaRPr/>
          </a:p>
        </p:txBody>
      </p:sp>
      <p:sp>
        <p:nvSpPr>
          <p:cNvPr id="1684011304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295034" y="765121"/>
            <a:ext cx="11620618" cy="598271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During Programming (Code Upload):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1: Connect USB cable to computer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2: Set Switch “</a:t>
            </a:r>
            <a:r>
              <a:rPr lang="en-US" sz="2400" b="1" i="1" u="none" strike="noStrike" cap="none" spc="0">
                <a:solidFill>
                  <a:schemeClr val="accent5"/>
                </a:solidFill>
                <a:latin typeface="Aptos Display"/>
                <a:ea typeface="Aptos Display"/>
                <a:cs typeface="Aptos Display"/>
              </a:rPr>
              <a:t>Motor Driver ON/OFF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” → OFF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3: Set Switch “</a:t>
            </a:r>
            <a:r>
              <a:rPr lang="en-US" sz="2400" b="1" i="0" u="none" strike="noStrike" cap="none" spc="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</a:rPr>
              <a:t>Battery ON/OFF 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” → OFF -&gt;for batter power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4: Upload your the respective program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5: Wait for "Upload Complete" message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6: Disconnect USB cable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Before Testing (Running the Robot):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1: Place robot on the ground. No obstacle as this test for basic movements 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2: Set Switch 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“</a:t>
            </a:r>
            <a:r>
              <a:rPr lang="en-US" sz="2400" b="1" i="1" u="none" strike="noStrike" cap="none" spc="0">
                <a:solidFill>
                  <a:schemeClr val="accent5"/>
                </a:solidFill>
                <a:latin typeface="Aptos Display"/>
                <a:ea typeface="Aptos Display"/>
                <a:cs typeface="Aptos Display"/>
              </a:rPr>
              <a:t>Motor Driver ON/OFF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”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-&gt;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ON (  motor driver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ON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)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3: Set Switch “</a:t>
            </a:r>
            <a:r>
              <a:rPr lang="en-US" sz="2800" b="1" i="0" u="none" strike="noStrike" cap="none" spc="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</a:rPr>
              <a:t>Battery ON/OFF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” → ON -&gt; for batter power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4: Monitor the Robot car-3 Movements &amp; OLED , Monitior the functionality according to the program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</p:txBody>
      </p:sp>
      <p:pic>
        <p:nvPicPr>
          <p:cNvPr id="586389682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3" y="156099"/>
            <a:ext cx="2037717" cy="549226"/>
          </a:xfrm>
          <a:prstGeom prst="rect">
            <a:avLst/>
          </a:prstGeom>
        </p:spPr>
      </p:pic>
      <p:sp>
        <p:nvSpPr>
          <p:cNvPr id="1931564314" name=""/>
          <p:cNvSpPr txBox="1"/>
          <p:nvPr/>
        </p:nvSpPr>
        <p:spPr bwMode="auto">
          <a:xfrm flipH="0" flipV="0">
            <a:off x="6004378" y="3246120"/>
            <a:ext cx="183240" cy="36575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endParaRPr/>
          </a:p>
        </p:txBody>
      </p:sp>
      <p:sp>
        <p:nvSpPr>
          <p:cNvPr id="2100252333" name=""/>
          <p:cNvSpPr txBox="1"/>
          <p:nvPr/>
        </p:nvSpPr>
        <p:spPr bwMode="auto">
          <a:xfrm flipH="0" flipV="0">
            <a:off x="480028" y="6228537"/>
            <a:ext cx="2862434" cy="3657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Lesson Code – GitHub URL:</a:t>
            </a:r>
            <a:endParaRPr/>
          </a:p>
        </p:txBody>
      </p:sp>
      <p:sp>
        <p:nvSpPr>
          <p:cNvPr id="362792559" name=""/>
          <p:cNvSpPr txBox="1"/>
          <p:nvPr/>
        </p:nvSpPr>
        <p:spPr bwMode="auto">
          <a:xfrm flipH="0" flipV="0">
            <a:off x="4227119" y="6011469"/>
            <a:ext cx="7382548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https://github.com/info-zas/zas-robotics-car-3-encoders-imu-gps/tree/main/01_FoundationProjects/05_Car-3_GPS_Satellite_Positioning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8549559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8" y="365124"/>
            <a:ext cx="10515600" cy="2536884"/>
          </a:xfrm>
        </p:spPr>
        <p:txBody>
          <a:bodyPr/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Q&amp;A</a:t>
            </a:r>
            <a:endParaRPr/>
          </a:p>
        </p:txBody>
      </p:sp>
      <p:sp>
        <p:nvSpPr>
          <p:cNvPr id="520028038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endParaRPr sz="2800" b="0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Invite Questions</a:t>
            </a:r>
            <a:r>
              <a:rPr sz="28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: Encourage the audience to ask questions for further clarification or discussion.</a:t>
            </a:r>
            <a:endParaRPr sz="2800" b="0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 marL="0" indent="0">
              <a:buFont typeface="Arial"/>
              <a:buNone/>
              <a:defRPr/>
            </a:pPr>
            <a:endParaRPr lang="en-GB">
              <a:solidFill>
                <a:schemeClr val="bg1"/>
              </a:solidFill>
            </a:endParaRPr>
          </a:p>
        </p:txBody>
      </p:sp>
      <p:pic>
        <p:nvPicPr>
          <p:cNvPr id="1986039547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4" y="156102"/>
            <a:ext cx="2037720" cy="5492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9623018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4" y="-35461"/>
            <a:ext cx="10515600" cy="1103685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Satellite-Based Position </a:t>
            </a:r>
            <a:b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and Time Estimation</a:t>
            </a:r>
            <a:endParaRPr/>
          </a:p>
        </p:txBody>
      </p:sp>
      <p:sp>
        <p:nvSpPr>
          <p:cNvPr id="1598273630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23283" y="1068223"/>
            <a:ext cx="11643644" cy="5795116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US" sz="2800" b="1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Robot Car-1 - Assembled view and Creative Board component layout</a:t>
            </a:r>
            <a:endParaRPr sz="2800" b="1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1368470616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3" y="156101"/>
            <a:ext cx="2037719" cy="549228"/>
          </a:xfrm>
          <a:prstGeom prst="rect">
            <a:avLst/>
          </a:prstGeom>
        </p:spPr>
      </p:pic>
      <p:pic>
        <p:nvPicPr>
          <p:cNvPr id="31828516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26121" y="1554661"/>
            <a:ext cx="4557756" cy="5014917"/>
          </a:xfrm>
          <a:prstGeom prst="rect">
            <a:avLst/>
          </a:prstGeom>
        </p:spPr>
      </p:pic>
      <p:sp>
        <p:nvSpPr>
          <p:cNvPr id="435298922" name=""/>
          <p:cNvSpPr/>
          <p:nvPr/>
        </p:nvSpPr>
        <p:spPr bwMode="auto">
          <a:xfrm flipH="0" flipV="0">
            <a:off x="3819812" y="3302593"/>
            <a:ext cx="2020724" cy="195841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75972615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rot="0" flipH="0" flipV="0">
            <a:off x="5840537" y="1495513"/>
            <a:ext cx="5287710" cy="51274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615309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3" y="-35460"/>
            <a:ext cx="10515600" cy="1103684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Satellite-Based Position </a:t>
            </a:r>
            <a:b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and Time Estimation</a:t>
            </a:r>
            <a:endParaRPr/>
          </a:p>
        </p:txBody>
      </p:sp>
      <p:sp>
        <p:nvSpPr>
          <p:cNvPr id="60294853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23283" y="1161694"/>
            <a:ext cx="11643643" cy="5795115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US" sz="2800" b="1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GPS &amp; GPS Antenna mounter on Robot Car-3</a:t>
            </a:r>
            <a:endParaRPr sz="2800" b="1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32089392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100"/>
            <a:ext cx="2037718" cy="549227"/>
          </a:xfrm>
          <a:prstGeom prst="rect">
            <a:avLst/>
          </a:prstGeom>
        </p:spPr>
      </p:pic>
      <p:pic>
        <p:nvPicPr>
          <p:cNvPr id="204987327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140280" y="1690272"/>
            <a:ext cx="4032546" cy="4551018"/>
          </a:xfrm>
          <a:prstGeom prst="rect">
            <a:avLst/>
          </a:prstGeom>
        </p:spPr>
      </p:pic>
      <p:pic>
        <p:nvPicPr>
          <p:cNvPr id="219414711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1842955" y="3624841"/>
            <a:ext cx="1772199" cy="2107962"/>
          </a:xfrm>
          <a:prstGeom prst="rect">
            <a:avLst/>
          </a:prstGeom>
        </p:spPr>
      </p:pic>
      <p:sp>
        <p:nvSpPr>
          <p:cNvPr id="674280686" name=""/>
          <p:cNvSpPr/>
          <p:nvPr/>
        </p:nvSpPr>
        <p:spPr bwMode="auto">
          <a:xfrm flipH="0" flipV="0">
            <a:off x="3410326" y="4059252"/>
            <a:ext cx="1655747" cy="186939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9812482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43852" y="42545"/>
            <a:ext cx="10515600" cy="1132498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 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Satellite-Based Position </a:t>
            </a:r>
            <a:b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and Time Estimation</a:t>
            </a:r>
            <a:endParaRPr/>
          </a:p>
        </p:txBody>
      </p:sp>
      <p:sp>
        <p:nvSpPr>
          <p:cNvPr id="1870695638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9179" y="1406495"/>
            <a:ext cx="11599136" cy="5207593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Purpose</a:t>
            </a:r>
            <a:endParaRPr sz="28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This experiment demonstrates how a GPS receiver determines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geographical position and time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using satellite signals.</a:t>
            </a:r>
            <a:endParaRPr sz="280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marL="0" indent="0">
              <a:buFont typeface="Arial"/>
              <a:buNone/>
              <a:defRPr/>
            </a:pP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The experiment focuses on: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Satellite-based positioning principles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Real-time latitude and longitude estimation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GPS-provided date and UTC time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Practical considerations such as cold start delay and outdoor testing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This experiment establishes the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first functional use of GPS data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in the robotic platform.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</p:txBody>
      </p:sp>
      <p:pic>
        <p:nvPicPr>
          <p:cNvPr id="697766889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1" y="156099"/>
            <a:ext cx="2037717" cy="549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6242445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43852" y="42545"/>
            <a:ext cx="10515600" cy="113249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 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Satellite-Based Position </a:t>
            </a:r>
            <a:b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and Time Estimation</a:t>
            </a:r>
            <a:endParaRPr/>
          </a:p>
        </p:txBody>
      </p:sp>
      <p:sp>
        <p:nvSpPr>
          <p:cNvPr id="419356276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9179" y="1406495"/>
            <a:ext cx="11599136" cy="5207593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5000" lnSpcReduction="1000"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Key Definitions</a:t>
            </a:r>
            <a:endParaRPr sz="280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marL="0" indent="0">
              <a:buFont typeface="Arial"/>
              <a:buNone/>
              <a:defRPr/>
            </a:pP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(Global Positioning System)</a:t>
            </a:r>
            <a:b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A satellite-based navigation system providing position and time information.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Latitude / Longitude</a:t>
            </a:r>
            <a:b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Geographical coordinates representing a position on Earth.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</a:t>
            </a:r>
            <a:b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A state in which the GPS receiver has successfully computed its position.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UTC Time</a:t>
            </a:r>
            <a:b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Coordinated Universal Time provided by GPS satellites.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NMEA Sentences</a:t>
            </a:r>
            <a:b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Standard text-based messages transmitted by GPS modules.</a:t>
            </a:r>
            <a:endParaRPr/>
          </a:p>
        </p:txBody>
      </p:sp>
      <p:pic>
        <p:nvPicPr>
          <p:cNvPr id="1740486672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0" y="156098"/>
            <a:ext cx="2037717" cy="549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6540825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43852" y="42545"/>
            <a:ext cx="10515600" cy="113249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 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Satellite-Based Position </a:t>
            </a:r>
            <a:b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and Time Estimation</a:t>
            </a:r>
            <a:endParaRPr/>
          </a:p>
        </p:txBody>
      </p:sp>
      <p:sp>
        <p:nvSpPr>
          <p:cNvPr id="1105756976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9179" y="1406495"/>
            <a:ext cx="11599136" cy="5207593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Objectives of the Experiment</a:t>
            </a:r>
            <a:endParaRPr sz="280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marL="0" indent="0">
              <a:buFont typeface="Arial"/>
              <a:buNone/>
              <a:defRPr/>
            </a:pP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Objectives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Interface a GPS module with Arduino using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UART Serial communication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Decode satellite navigation data using the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TinyGPS++ library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Extract latitude and longitude from GPS signals</a:t>
            </a:r>
            <a:r>
              <a:rPr sz="280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Read GPS-provided date and UTC time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Display GPS positioning information on an OLED display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Observe real-world GPS behavior under different environments</a:t>
            </a:r>
            <a:endParaRPr/>
          </a:p>
        </p:txBody>
      </p:sp>
      <p:pic>
        <p:nvPicPr>
          <p:cNvPr id="401387532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0" y="156098"/>
            <a:ext cx="2037717" cy="549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0284805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43852" y="42545"/>
            <a:ext cx="10515600" cy="113249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 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Satellite-Based Position </a:t>
            </a:r>
            <a:b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and Time Estimation</a:t>
            </a:r>
            <a:endParaRPr/>
          </a:p>
        </p:txBody>
      </p:sp>
      <p:sp>
        <p:nvSpPr>
          <p:cNvPr id="7743019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9179" y="1406495"/>
            <a:ext cx="11599136" cy="5207593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Learning Outcomes</a:t>
            </a:r>
            <a:endParaRPr sz="280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marL="0" indent="0">
              <a:buFont typeface="Arial"/>
              <a:buNone/>
              <a:defRPr/>
            </a:pP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Upon completion of this experiment: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The principle of satellite-based positioning is demonstrated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latitude and longitude values are correctly interpreted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The relationship between GPS Fix and valid data is established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date and UTC time reporting is understood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Proper GPS testing methodology is reinforced</a:t>
            </a:r>
            <a:endParaRPr/>
          </a:p>
        </p:txBody>
      </p:sp>
      <p:pic>
        <p:nvPicPr>
          <p:cNvPr id="1789778086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0" y="156098"/>
            <a:ext cx="2037717" cy="549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58426546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28127" y="-46473"/>
            <a:ext cx="10515600" cy="113249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 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Satellite-Based Position </a:t>
            </a:r>
            <a:b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and Time Estimation</a:t>
            </a:r>
            <a:endParaRPr/>
          </a:p>
        </p:txBody>
      </p:sp>
      <p:sp>
        <p:nvSpPr>
          <p:cNvPr id="37710058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25533" y="1157242"/>
            <a:ext cx="11794979" cy="5597335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System Configuration</a:t>
            </a:r>
            <a:endParaRPr sz="280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Hardware Used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0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Arduino Nano (ATmega328P)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0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Module (UART based)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0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OLED Display 128×64 (I2C, Address 0x3C)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0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Robot Car-3 Control Board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Communication Interfaces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0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→ UART Serial (D0 RX, D1 TX)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0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OLED → I2C (SDA, SCL)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>
                <a:solidFill>
                  <a:schemeClr val="bg1"/>
                </a:solidFill>
              </a:rPr>
              <a:t>Applications</a:t>
            </a:r>
            <a:endParaRPr/>
          </a:p>
          <a:p>
            <a:pPr marL="0" indent="0">
              <a:buFont typeface="Arial"/>
              <a:buNone/>
              <a:defRPr/>
            </a:pPr>
            <a:r>
              <a:rPr lang="en-US" sz="2800" b="1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Note:</a:t>
            </a:r>
            <a:r>
              <a:rPr lang="en-US" sz="28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</a:t>
            </a:r>
            <a:endParaRPr lang="en-US" sz="2800" b="0" i="0" u="none" strike="noStrike" cap="none" spc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 indent="0">
              <a:buFont typeface="Arial"/>
              <a:buNone/>
              <a:defRPr/>
            </a:pPr>
            <a:r>
              <a:rPr lang="en-US" sz="28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r>
              <a:rPr lang="en-US" sz="20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requires clear </a:t>
            </a:r>
            <a:endParaRPr sz="2000" b="0" i="0" u="none" strike="noStrike" cap="none" spc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 indent="0">
              <a:buFont typeface="Arial"/>
              <a:buNone/>
              <a:defRPr/>
            </a:pPr>
            <a:r>
              <a:rPr lang="en-US" sz="20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sky visibility for reliable</a:t>
            </a:r>
            <a:endParaRPr sz="2000" b="0" i="0" u="none" strike="noStrike" cap="none" spc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 indent="0">
              <a:buFont typeface="Arial"/>
              <a:buNone/>
              <a:defRPr/>
            </a:pPr>
            <a:r>
              <a:rPr lang="en-US" sz="20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	operation.</a:t>
            </a:r>
            <a:endParaRPr/>
          </a:p>
        </p:txBody>
      </p:sp>
      <p:pic>
        <p:nvPicPr>
          <p:cNvPr id="1228713326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0" y="156098"/>
            <a:ext cx="2037717" cy="549225"/>
          </a:xfrm>
          <a:prstGeom prst="rect">
            <a:avLst/>
          </a:prstGeom>
        </p:spPr>
      </p:pic>
      <p:graphicFrame>
        <p:nvGraphicFramePr>
          <p:cNvPr id="1603356032" name=""/>
          <p:cNvGraphicFramePr>
            <a:graphicFrameLocks xmlns:a="http://schemas.openxmlformats.org/drawingml/2006/main"/>
          </p:cNvGraphicFramePr>
          <p:nvPr/>
        </p:nvGraphicFramePr>
        <p:xfrm>
          <a:off x="4015009" y="4615571"/>
          <a:ext cx="5956299" cy="2024379"/>
        </p:xfrm>
        <a:graphic>
          <a:graphicData uri="http://schemas.openxmlformats.org/drawingml/2006/table">
            <a:tbl>
              <a:tblPr firstRow="1" firstCol="1" lastRow="0" lastCol="0" bandRow="1" bandCol="0">
                <a:tableStyleId>{5C22544A-7EE6-4342-B048-85BDC9FD1C3A}</a:tableStyleId>
              </a:tblPr>
              <a:tblGrid>
                <a:gridCol w="1981199"/>
                <a:gridCol w="1981199"/>
                <a:gridCol w="1981199"/>
              </a:tblGrid>
              <a:tr h="45720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Program Name</a:t>
                      </a:r>
                      <a:endParaRPr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OLED Output Focus</a:t>
                      </a:r>
                      <a:endParaRPr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What the Program Demonstrates</a:t>
                      </a:r>
                      <a:endParaRPr/>
                    </a:p>
                  </a:txBody>
                  <a:tcPr vert="horz"/>
                </a:tc>
              </a:tr>
              <a:tr h="64008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GPS Satellite Positioning</a:t>
                      </a:r>
                      <a:endParaRPr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Latitude, Longitude, Date, Time</a:t>
                      </a:r>
                      <a:endParaRPr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Absolute geographic positioning using satellite signals</a:t>
                      </a:r>
                      <a:endParaRPr/>
                    </a:p>
                  </a:txBody>
                  <a:tcPr vert="horz"/>
                </a:tc>
              </a:tr>
              <a:tr h="45720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GPS Fix Quality &amp; Accuracy</a:t>
                      </a:r>
                      <a:endParaRPr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Fix status, Age, Latitude, Longitude</a:t>
                      </a:r>
                      <a:endParaRPr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Validity and freshness of GPS data (Fix reliability)</a:t>
                      </a:r>
                      <a:endParaRPr/>
                    </a:p>
                  </a:txBody>
                  <a:tcPr vert="horz"/>
                </a:tc>
              </a:tr>
              <a:tr h="45720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GPS Speed &amp; Direction</a:t>
                      </a:r>
                      <a:endParaRPr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Speed, Direction (Course), Motion flag</a:t>
                      </a:r>
                      <a:endParaRPr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Dynamic movement estimation from GPS updates</a:t>
                      </a:r>
                      <a:endParaRPr/>
                    </a:p>
                  </a:txBody>
                  <a:tcPr vert="horz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7917579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43852" y="42545"/>
            <a:ext cx="10515600" cy="113249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 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Satellite-Based Position </a:t>
            </a:r>
            <a:b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and Time Estimation</a:t>
            </a:r>
            <a:endParaRPr/>
          </a:p>
        </p:txBody>
      </p:sp>
      <p:sp>
        <p:nvSpPr>
          <p:cNvPr id="131706725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9179" y="1406495"/>
            <a:ext cx="11599136" cy="5207593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Algorithm Description</a:t>
            </a:r>
            <a:endParaRPr sz="280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marL="0" indent="0">
              <a:buFont typeface="Arial"/>
              <a:buNone/>
              <a:defRPr/>
            </a:pP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Algorithm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Initialize Serial communication for GPS reception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Initialize OLED display for output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Continuously read incoming GPS serial data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Decode GPS data using TinyGPS++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Detect updated GPS location data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Validate latitude and longitude values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Display latitude, longitude, date, and time on OLED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Repeat continuously</a:t>
            </a:r>
            <a:endParaRPr/>
          </a:p>
        </p:txBody>
      </p:sp>
      <p:pic>
        <p:nvPicPr>
          <p:cNvPr id="461428380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0" y="156098"/>
            <a:ext cx="2037717" cy="549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1_Office Theme">
  <a:themeElements>
    <a:clrScheme name="ZASRobotics">
      <a:dk1>
        <a:sysClr val="windowText" lastClr="000000"/>
      </a:dk1>
      <a:lt1>
        <a:sysClr val="window" lastClr="FFFFFF"/>
      </a:lt1>
      <a:dk2>
        <a:srgbClr val="0E2841"/>
      </a:dk2>
      <a:lt2>
        <a:srgbClr val="8ECAE6"/>
      </a:lt2>
      <a:accent1>
        <a:srgbClr val="219EBC"/>
      </a:accent1>
      <a:accent2>
        <a:srgbClr val="8ECAE6"/>
      </a:accent2>
      <a:accent3>
        <a:srgbClr val="023047"/>
      </a:accent3>
      <a:accent4>
        <a:srgbClr val="FF715B"/>
      </a:accent4>
      <a:accent5>
        <a:srgbClr val="F9CB40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Arial"/>
        <a:cs typeface="Arial"/>
      </a:majorFont>
      <a:minorFont>
        <a:latin typeface="Aptos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1_Office Theme">
  <a:themeElements>
    <a:clrScheme name="ZASRobotics">
      <a:dk1>
        <a:sysClr val="windowText" lastClr="000000"/>
      </a:dk1>
      <a:lt1>
        <a:sysClr val="window" lastClr="FFFFFF"/>
      </a:lt1>
      <a:dk2>
        <a:srgbClr val="0E2841"/>
      </a:dk2>
      <a:lt2>
        <a:srgbClr val="8ECAE6"/>
      </a:lt2>
      <a:accent1>
        <a:srgbClr val="219EBC"/>
      </a:accent1>
      <a:accent2>
        <a:srgbClr val="8ECAE6"/>
      </a:accent2>
      <a:accent3>
        <a:srgbClr val="023047"/>
      </a:accent3>
      <a:accent4>
        <a:srgbClr val="FF715B"/>
      </a:accent4>
      <a:accent5>
        <a:srgbClr val="F9CB40"/>
      </a:accent5>
      <a:accent6>
        <a:srgbClr val="4EA72E"/>
      </a:accent6>
      <a:hlink>
        <a:srgbClr val="467886"/>
      </a:hlink>
      <a:folHlink>
        <a:srgbClr val="96607D"/>
      </a:folHlink>
    </a:clrScheme>
    <a:fontScheme name="">
      <a:majorFont>
        <a:latin typeface="Aptos Display"/>
        <a:ea typeface="Arial"/>
        <a:cs typeface="Arial"/>
      </a:majorFont>
      <a:minorFont>
        <a:latin typeface="Aptos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ONLYOFFICE/8.3.3.21</Application>
  <PresentationFormat>On-screen Show (4:3)</PresentationFormat>
  <Paragraphs>0</Paragraphs>
  <Slides>19</Slides>
  <Notes>19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/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Fakruddin Mohammed</dc:creator>
  <cp:lastModifiedBy/>
  <cp:revision>16</cp:revision>
  <dcterms:created xsi:type="dcterms:W3CDTF">2025-11-29T15:09:33Z</dcterms:created>
  <dcterms:modified xsi:type="dcterms:W3CDTF">2026-01-17T17:47:27Z</dcterms:modified>
</cp:coreProperties>
</file>